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12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10.png" ContentType="image/png"/>
  <Override PartName="/ppt/media/image37.png" ContentType="image/png"/>
  <Override PartName="/ppt/media/image7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54;p13" descr=""/>
          <p:cNvPicPr/>
          <p:nvPr/>
        </p:nvPicPr>
        <p:blipFill>
          <a:blip r:embed="rId1"/>
          <a:stretch/>
        </p:blipFill>
        <p:spPr>
          <a:xfrm>
            <a:off x="0" y="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551960" y="1446120"/>
            <a:ext cx="5859360" cy="22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SEJAM</a:t>
            </a:r>
            <a:br>
              <a:rPr sz="1800"/>
            </a:br>
            <a:r>
              <a:rPr b="1" lang="pt-BR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BEM-VINDOS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3956040" y="1865160"/>
            <a:ext cx="1757880" cy="12564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7;p16_5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Fiscal do contrato, seja administrativo ou técnico, é o Servidor designado mediante Portaria específica por Autoridade Competente, com o conhecimento necessário e suficiente para fiscalizar a execução física do contrato. Responsável pelas anotações das ocorrências em registro próprio, ou seja, ele é o “agente de campo” do contrato, representando a Administração em conformidade com os termos da Lei nº 14.133/21.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7;p16_6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As atribuições do Fiscal do contrato são: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Conhecer todos os termos do Projeto Básico e Termo de Referência, em especial o objeto do contrato;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Sempre que possível, e se o contrato assim o exigir, estar presente no local da execução do contrato;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Monitorar a contratada, certificando-se de que o seu Preposto esteja sempre ciente das obrigações assumidas na contratação;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Estar disponível para esclarecer as dúvidas do Preposto que estiverem em sua alçada, e quando lhe faltar capacitação técnica ou fugir de sua atribuição legal, encaminhar os problemas que surgirem ao Gestor, a exemplo dos casos de infração, suscetíveis de aplicação de pena pecuniária ou de rescisão contratual;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77;p16_7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As atribuições do Fiscal do contrato são: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Adotar o modo formal de comunicação ao se dirigir tanto à contratada quanto a seu Preposto, para que quaisquer medidas e esforços para resolver irregularidades na execução do objeto, além de estarem registradas, facilitem a comunicação ao Gestor do contrato, que terá subsídio na hora de adotar as medidas administrativas cabíveis ao caso;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Antecipar-se à solução de fatos que venham, eventualmente, a afetar a relação contratual, a exemplo de greves, problemas na entrega de materiais, chuvas, fim de prazo, entre outros;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Notificar o Preposto da contratada formalmente, nos casos de ocorrências importantes que afetem a execução, dando-lhe prazo para resposta e acompanhando o ocorrido até sua devida solução;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77;p16_8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As atribuições do Fiscal do contrato são: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Atestar a Nota Fiscal do serviço/material emitida pela contratada, assinando eletronicamente o documento;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Realizar a aferição financeira, que deverá confrontar os preços e as quantidades constantes da Nota Fiscal com aqueles fixados no contrato, bem como as medições dos serviços nas datas estabelecidas, que devem ocorrer sempre antes de atestar o documento Fiscal;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Encaminhar a Nota Fiscal ao Gestor, após a medição e conferência dos serviços, em tempo hábil, para que este realize a verificação da documentação anexada juntamente com a do pagamento, com vistas a evitar a incidência de multas por atrasos;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77;p16_9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As atribuições do Fiscal do contrato são: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Providenciar inclusão de relatório fotográfico que comprove a execução dos serviços no período de execução, para todos os serviços, sempre que aplicável.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77;p16_10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Atribuições do Fiscal técnico: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a) Representar o Contratante no local de execução dos serviços;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b) Solicitar, quando for o caso, que o serviço seja refeito por inadequação ou vícios que apresentem;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c) Realizar juntamente com a contratada, as medições dos serviços nas datas estabelecidas, antes de atestar as respectivas notas fiscais;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d) Proceder as medições nos serviços executados, conferindo-os, atestando-os e encaminhando-os ao Fiscal Administrativo para remessa à Sede para a remuneração correspondente;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e) Realizar vistorias nos trabalhos de campo verificando sua conformidade com as normas vigentes e o cumprimento de orientações técnicas e indicações de segurança;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77;p16_11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Atribuições do Fiscal técnico: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f) Emitir relatórios técnicos, laudos e pareceres sobre os resultados das Fiscalizações efetuadas;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g) Verificar o fiel cumprimento das obrigações contidas na apólice do seguro-garantia e comunicar ao fiscal administrativo eventuais irregularidades;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h) Obter a anuência das partes para a celebração de Termo Aditivo e elaborar nota técnica fundamentada quanto aos aspectos técnicos, observando o término da vigência do contrato e assegurando que haverá tempo hábil para sua tramitação;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i) Acompanhar o descarte adequado dos produtos ao fim de sua vida útil, em observância à Política Nacional de Resíduos Sólidos (Lei nº 12.305/2010);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77;p16_12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Atribuições do Fiscal técnico: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j) Determinar a reparação, correção, remoção, reconstrução ou substituição no todo ou em parte, às expensas da contratada, quando forem verificados vícios, defeitos ou incorreções resultantes da execução do contrato ou de materiais empregados;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k) Emitir Termo de Recebimento Provisório de Obras e Serviços. 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77;p16_13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 </a:t>
            </a:r>
            <a:r>
              <a:rPr b="1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Livro de Registro/Diário de Obra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Livro de Registro/Diário de Obra é um importante documento à disposição do Fiscal, onde ficará consignada cada etapa do trabalho de Fiscalização e onde será anotado quando forem realizadas visitas, vistorias, encaminhamento de providências, resultados de diligências, incidentes etc.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É uma ferramenta com valor de documento formal, e por isso deve ser preenchido com atenção e diariamente.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Após o término da tarefa de Fiscalização, o Livro de Registro/Diário de Obra será arquivado junto ao Processo de Acompanhamento e Fiscalização e o Fiscal poderá guardar para si cópias de todos os expedientes que produziu.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Administração deve manter permanentemente, de forma eletrônica ou física, registro apropriado para anotações relacionadas com a execução do contrato.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77;p16_14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Do Cumprimento do Contrato e das Penalidades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não-cumprimento total ou parcial das disposições contratuais pode gerar prejuízos à Administração, podendo ter como consequência a aplicação de penalidades à empresa contratada até à rescisão do contrato, bem como a apuração de responsabilidade aos agentes públicos envolvidos.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É obrigação de Gestor e Fiscais monitorar a execução dos contratos sob sua responsabilidade e intervir em caso de identificação de qualquer inconformidade.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Gestor também poderá efetuar a aferição do cumprimento dos requisitos de habilitação para contratação com o Poder Público, a cada pagamento realizado pela Administração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1;p14" descr=""/>
          <p:cNvPicPr/>
          <p:nvPr/>
        </p:nvPicPr>
        <p:blipFill>
          <a:blip r:embed="rId1"/>
          <a:stretch/>
        </p:blipFill>
        <p:spPr>
          <a:xfrm>
            <a:off x="0" y="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22640" y="313200"/>
            <a:ext cx="392868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100" spc="-1" strike="noStrike">
                <a:solidFill>
                  <a:srgbClr val="000d29"/>
                </a:solidFill>
                <a:latin typeface="Montserrat"/>
                <a:ea typeface="Montserrat"/>
              </a:rPr>
              <a:t>José Augusto</a:t>
            </a:r>
            <a:endParaRPr b="0" lang="pt-BR" sz="21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22640" y="855720"/>
            <a:ext cx="392868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100" spc="-1" strike="noStrike">
                <a:solidFill>
                  <a:srgbClr val="000d29"/>
                </a:solidFill>
                <a:latin typeface="Montserrat"/>
                <a:ea typeface="Montserrat"/>
              </a:rPr>
              <a:t>Currículo:</a:t>
            </a:r>
            <a:br>
              <a:rPr sz="1800"/>
            </a:br>
            <a:r>
              <a:rPr b="1" lang="pt-BR" sz="1500" spc="-1" strike="noStrike">
                <a:solidFill>
                  <a:srgbClr val="000d29"/>
                </a:solidFill>
                <a:latin typeface="Montserrat"/>
                <a:ea typeface="Montserrat"/>
              </a:rPr>
              <a:t>Advogado, Procurador Legislativo, </a:t>
            </a: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500" spc="-1" strike="noStrike">
                <a:solidFill>
                  <a:srgbClr val="000d29"/>
                </a:solidFill>
                <a:latin typeface="Montserrat"/>
                <a:ea typeface="Montserrat"/>
              </a:rPr>
              <a:t>Pós-Graduado em Direito Público, Direito do Trabalho e Previdenciário. </a:t>
            </a: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>
              <a:rPr sz="1500"/>
            </a:br>
            <a:endParaRPr b="0" lang="pt-BR" sz="15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77;p16_15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288000" y="720000"/>
            <a:ext cx="8567640" cy="33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77;p16_16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Importante enfatizar que não cabe à Fiscalização a penalização no contrato, apenas fiscalizar a execução dos serviços, determinando as correções que se fizerem necessárias, registrando os fatos e encaminhando relatório consubstanciado e devidamente fundamentado à autoridade superior.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Em geral, a estrutura mínima que deverá ser apresentada em um relatório para proposta de apuração de responsabilidade é: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Dados contratuais;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Descrição dos fatos que motivaram, de forma fundamentada, a proposição;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77;p16_17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Cópia das comunicações mantidas com a empresa sobre a ocorrência relatada, com o respectivo comprovante de recebimento;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Identificação das cláusulas do edital ou do contrato descumpridas, conforme o caso;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• </a:t>
            </a: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Indicação da penalidade a que está sujeita a empresa, de acordo com a previsão contida no edital ou no contrato, conforme o caso.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77;p16_18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Cumpre ressaltar a importância da estrita observação e obediência aos diplomas legais, evitando-se ao máximo que a relação contratual se aproxime de situações conflitantes a ponto de proceder com as penalidades mais severas, como a rescisão contratual.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77;p16_19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1240200" y="1013040"/>
            <a:ext cx="6714360" cy="310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77;p16_22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MEDIÇÃO E PAGAMENTO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medição e seu posterior pagamento consiste na aferição prévia do que foi efetivamente realizado em determinado período da vigência da contratação, na qual se verifica, por meio de procedimentos técnicos e de instrumentos apropriados, as quantidades de obras ou de serviços efetivamente executados dentro das etapas do contrato, bem como a adequação às especificações técnicas do edital e contrato, e aos normativos que regulam esta fase da contratação.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77;p16_23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1397160" y="612720"/>
            <a:ext cx="6400080" cy="390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77;p16_24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É de responsabilidade do Fiscal Técnico do contrato nos processos de Suporte Documental da medição realizar a conferência dos documentos protocolados visando o aceite dos serviços que foram devidamente executados, com o apoio das informações prestadas no Ateste de Conformidade emitido pela Contratada Supervisora, quando houver.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77;p16_25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Emissão de Aceite dos Serviços com Retificação deve ser efetuada após a análise das informações protocoladas, mediante justificativa/parecer obrigatório. O Fiscal Técnico, entendendo que os documentos comprobatórios da execução são suficientes, mas os quantitativos estão incorretos, poderá retificar os quantitativos e emitir o Despacho de Aceite dos Serviços, atribuindo a nota de Boletim de Desempenho Parcial e remeter o Processo de Suporte Documental ao encarregado pelo processamento da medição.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77;p16_26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esse respeito, observar o disposto no Acórdão 5902/2016 da Primeira Câmara, que diz: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Contrato administrativo. Medição. Assinatura. Qualificação. Ausência. Ao assinar os boletins de medição, ainda que não tenha a expertise necessária para tanto, assume o subscritor a responsabilidade em relação aos serviços medidos e por ele liquidados.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77;p16_21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Gestão contratual é o gerenciamento de todas as atividades pertinentes à execução contratual, sejam elas técnicas ou administrativas, referentes ao acompanhamento dos atos de formalização dos contratos, antecedentes e subsequentes.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fomento do planejamento efetivo, documentado e desburocratizado promove controle eficaz das despesas, evita a incidência do fracionamento indevido dos recursos públicos e viabiliza uma administração eficiente das contratações, melhorando a logística, reduzindo entraves burocráticos e possibilitando a identificação de possíveis ganhos de escala.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77;p16_27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emissão de recusa dos serviços deve ser efetuada após a análise das informações protocoladas, mediante justificativa/parecer obrigatório. O Fiscal Técnico, entendendo que os documentos comprobatórios da execução não são suficientes e/ou os quantitativos estão incorretos, deverá comunicar à Contratada (com cópia à Supervisora, quando houver), formalmente, informando-a quanto à recusa dos serviços, devendo a justificativa/parecer estar anexada.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77;p16_28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RECEBIMENTO DE OBRAS E SERVIÇOS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Todos os objetos dos contratos administrativos deverão ser recebidos formalmente, provisoriamente pelo responsável por seu acompanhamento e fiscalização e definitivamente por servidor ou comissão designada pela autoridade competente.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Quando realizado por comissão, deverá ser composta por, no mínimo, 3 (três) membros e nomeada por Ato Administrativo específico, designada por autoridade competente, recomendando-se que seja constituída por membros com conhecimentos técnicos.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77;p16_29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RECEBIMENTO DE OBRAS E SERVIÇOS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Isto significa que aquele que recebeu o objeto provisoriamente não participa do recebimento definitivo. Trata-se do controle de uma fiscalização sobre outra.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recebimento provisório constitui um exame prévio, que deve levar em conta se o objeto está de acordo com as condições exigidas no contrato, projetos, especificações técnicas etc.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77;p16_30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empreendimento ou serviço, caso esteja em não conformidade com o projeto básico/executivo e eventuais alterações, pode ser imediatamente recusado, ou, se a gravidade for singela e de fácil reparação, pode ser recebido provisoriamente, desde que as irregularidades sejam anotadas no respectivo Termo de Recebimento, devendo o contratado saná-las no prazo fixado, sob pena do não recebimento definitivo e a imputação de penalidades contratuais.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77;p16_31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Caso a Contratada não saneie as pendências apontadas, não deverá ser emitido o respectivo Termo de Recebimento. Nestes casos, a Fiscalização poderá aplicar penalidades, retenções ou glosas previstas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no contrato.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Os recebimentos provisórios e definitivos são consolidados mediante emissão de termos circunstanciados, denominados Termo de Recebimento Provisório – TRP e Termo de Recebimento Definitivo – TRD, respectivamente.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Gestor deverá ter atenção especial aos prazos de recebimento provisório e definitivo, com vistas a garantir que estes sejam realizados dentro da vigência contratual.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77;p16_32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Após a medição final, será realizado o recebimento provisório da obra ou serviço. Havendo qualquer irregularidade, poderá ser acionada a garantia contratual antes da emissão do Termo de Recebimento Definitivo.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recebimento definitivo deve ser efetuado no máximo de 90 (noventa) dias após o recebimento provisório.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recebimento provisório ou definitivo não exclui a responsabilidade civil da Contratada pela solidez e segurança da obra ou do serviço, nem ético profissional pela perfeita execução do contrato, dentro dos limites estabelecidos pela lei ou pelo contrato.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77;p16_33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 Contratada é obrigada a reparar, corrigir, remover, reconstruir ou substituir, às suas expensas, no total ou em parte, o objeto do contrato em que se verifiquem vícios, defeitos ou incorreções resultantes da execução ou de materiais empregados.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No caso de inexecução total ou parcial do objeto resultar rescisão do contrato, será lavrado Termo de Vistoria para identificar o estado final da execução.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77;p16_34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Art. 140. O objeto do contrato será recebido: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 - em se tratando de obras e serviços: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a) provisoriamente, pelo responsável por seu acompanhamento e fiscalização, mediante termo detalhado, quando verificado o cumprimento das exigências de caráter técnico;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b) definitivamente, por servidor ou comissão designada pela autoridade competente, mediante termo detalhado que comprove o atendimento das exigências contratuais;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77;p16_35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§ 1º O objeto do contrato poderá ser rejeitado, no todo ou em parte, quando estiver em desacordo com o contrato.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§ 2º O recebimento provisório ou definitivo não excluirá a responsabilidade civil pela solidez e pela segurança da obra ou serviço nem a responsabilidade ético-profissional pela perfeita execução do contrato, nos limites estabelecidos pela lei ou pelo contrato.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§ 3º Os prazos e os métodos para a realização dos recebimentos provisório e definitivo serão definidos em regulamento ou no contrato.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77;p16_36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§ 5º Em se tratando de projeto de obra, o recebimento definitivo pela Administração não eximirá o projetista ou o consultor da responsabilidade objetiva por todos os danos causados por falha de projeto.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77;p16_0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O Gestor do contrato é o servidor, investido no cargo, especialmente designado, por meio de Portaria, para gerenciar as relações firmadas com a contratada. Este gerenciamento é subsidiado por dados, informações e pareceres técnicos dos fiscais quanto a execução do objeto, a avaliação da qualidade dos resultados obtidos, bem como informações atualizadas que viabilizem a tomada de decisão relacionada à manutenção, ou não, das condições contratuais.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77;p16_37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§ 6º Em se tratando de obra, o recebimento definitivo pela Administração não eximirá o contratado, pelo prazo mínimo de 5 (cinco) anos, admitida a previsão de prazo de garantia superior no edital e no contrato, da responsabilidade objetiva pela solidez e pela segurança dos materiais e dos serviços executados e pela funcionalidade da construção, da reforma, da recuperação ou da ampliação do bem imóvel, e, em caso de vício, defeito ou incorreção identificados, o contratado ficará responsável pela reparação, pela correção, pela reconstrução ou pela substituição necessárias.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85;p17" descr=""/>
          <p:cNvPicPr/>
          <p:nvPr/>
        </p:nvPicPr>
        <p:blipFill>
          <a:blip r:embed="rId1"/>
          <a:stretch/>
        </p:blipFill>
        <p:spPr>
          <a:xfrm>
            <a:off x="0" y="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639800" y="1762920"/>
            <a:ext cx="5859360" cy="22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PARABÉNS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6c00"/>
                </a:solidFill>
                <a:latin typeface="Montserrat ExtraBold"/>
                <a:ea typeface="Montserrat ExtraBold"/>
              </a:rPr>
              <a:t>PELA CONCLUSÃO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DO SEU CURSO!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7;p16_1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Cabe ao Gestor, principalmente, as seguintes atribuições: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a) estabelecer comunicação formal com a contratada visando zelar pelo fiel cumprimento do objeto contratado;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b) coordenar, comandar e acompanhar a execução do contrato agindo de forma proativa e preventiva;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c) observar o cumprimento das regras previstas no contrato e buscar os resultados esperados;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d) solicitar formalmente à contratada a correção de pendências constatadas na execução do contrato;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77;p16_2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Cabe ao Gestor, principalmente, as seguintes atribuições: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e) convocar e coordenar a reunião inicial, registrada em ata que posteriormente é incorporada ao Processo de Acompanhamento e Fiscalização do Contrato. A reunião contará preferencialmente com a equipe técnica responsável pela elaboração do Termo de Referência, além dos Fiscais e do Preposto;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f) emitir ordem inicial de serviço e autorizar implantação do contrato no sistema de controle de contratos;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g) intervir e adotar providências na identificação de qualquer tipo de inconformidade, incluindo atrasos no atendimento de pendências anteriormente solicitadas;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h) Realizar a atualização contínua do Mapa de Gerenciamento de Riscos durante a fase de gestão do contrato, com apoio da Equipe de Fiscalização do Contrato;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77;p16_3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Cabe ao Gestor, principalmente, as seguintes atribuições: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i) avaliar eventuais atrasos nos prazos de entrega ou ocorrências que possam gerar dificuldades à conclusão do objeto contratado;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j) analisar e conduzir processo com solicitação de repactuação do objeto, reajuste financeiro, reequilíbrio físico-financeiro, acréscimo/supressão de metas, interrupção de serviços, prorrogação de prazo ou encerramento unilateral;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k) manter os sistemas atualizados com valor do contrato, com seus aditivos, se houver, e os valores empenhados e já pagos;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l) receber, manifestar-se e dar o encaminhamento devido às dúvidas ou questionamentos feitos pela fiscalização e pela contratada;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m) instaurar e conduzir o Processo Administrativo de Apuração de Responsabilidade.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77;p16_4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66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</a:rPr>
              <a:t>Quando a Contratada manifestar interesse na alteração de alguma cláusula contratual, como exemplo a prorrogação do prazo, o Gestor deve solicitar apresentação de justificativas e comprovações necessárias à Fiscalização, que deve analisar a legalidade e conveniência da alteração contratual,observando a Lei de Licitações. Em havendo grande complexidade técnica do objeto, o Gestor deverá solicitar pareceres ou relatórios elaborados por servidores da área ou por profissionais contratados para auxiliá-lo.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77;p16_20" descr=""/>
          <p:cNvPicPr/>
          <p:nvPr/>
        </p:nvPicPr>
        <p:blipFill>
          <a:blip r:embed="rId1"/>
          <a:stretch/>
        </p:blipFill>
        <p:spPr>
          <a:xfrm>
            <a:off x="72720" y="144000"/>
            <a:ext cx="9138600" cy="5138280"/>
          </a:xfrm>
          <a:prstGeom prst="rect">
            <a:avLst/>
          </a:prstGeom>
          <a:ln w="0"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422640" y="313200"/>
            <a:ext cx="86457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d29"/>
                </a:solidFill>
                <a:latin typeface="Montserrat"/>
                <a:ea typeface="Montserrat"/>
              </a:rPr>
              <a:t>GESTÃO E FISCALIZAÇÃO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531720" y="765000"/>
            <a:ext cx="3192840" cy="38520"/>
          </a:xfrm>
          <a:prstGeom prst="roundRect">
            <a:avLst>
              <a:gd name="adj" fmla="val 16667"/>
            </a:avLst>
          </a:prstGeom>
          <a:solidFill>
            <a:srgbClr val="ff6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3"/>
          <p:cNvSpPr/>
          <p:nvPr/>
        </p:nvSpPr>
        <p:spPr>
          <a:xfrm>
            <a:off x="288000" y="929160"/>
            <a:ext cx="8350560" cy="36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197360" y="851040"/>
            <a:ext cx="6800040" cy="342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2024-09-18T10:12:49Z</dcterms:modified>
  <cp:revision>48</cp:revision>
  <dc:subject/>
  <dc:title/>
</cp:coreProperties>
</file>